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hxAkP/trYjY8kP9yFUd5xr+pYG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73F6243-89E4-4812-BB82-3B65DF0591BE}">
  <a:tblStyle styleId="{B73F6243-89E4-4812-BB82-3B65DF0591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a7118ea53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5a7118ea5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a62fbd1bc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5a62fbd1bc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a7118ea53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5a7118ea5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a7118ea53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5a7118ea53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62fbd1bc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5a62fbd1bc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a7f0794aa_1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5a7f0794aa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7118ea53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5a7118ea5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title"/>
          </p:nvPr>
        </p:nvSpPr>
        <p:spPr>
          <a:xfrm>
            <a:off x="996629" y="2003887"/>
            <a:ext cx="452370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13" name="Google Shape;13;p20"/>
          <p:cNvCxnSpPr/>
          <p:nvPr/>
        </p:nvCxnSpPr>
        <p:spPr>
          <a:xfrm>
            <a:off x="-6025" y="3676510"/>
            <a:ext cx="9162000" cy="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0"/>
          <p:cNvSpPr/>
          <p:nvPr/>
        </p:nvSpPr>
        <p:spPr>
          <a:xfrm>
            <a:off x="1117949" y="3392999"/>
            <a:ext cx="567001" cy="5670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#1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showMasterSp="0">
  <p:cSld name="Title + 2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1381249" y="1618700"/>
            <a:ext cx="3425401" cy="3231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2" type="body"/>
          </p:nvPr>
        </p:nvSpPr>
        <p:spPr>
          <a:xfrm>
            <a:off x="5012916" y="1618699"/>
            <a:ext cx="3425400" cy="32310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0" name="Google Shape;20;p21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21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21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showMasterSp="0">
  <p:cSld name="Title +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22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22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2"/>
          <p:cNvSpPr txBox="1"/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1381249" y="1616470"/>
            <a:ext cx="6809701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9" name="Google Shape;29;p22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 showMasterSp="0">
  <p:cSld name="Title + 3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1381249" y="1651074"/>
            <a:ext cx="2334001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2" type="body"/>
          </p:nvPr>
        </p:nvSpPr>
        <p:spPr>
          <a:xfrm>
            <a:off x="3834910" y="1651074"/>
            <a:ext cx="2334000" cy="3122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3" type="body"/>
          </p:nvPr>
        </p:nvSpPr>
        <p:spPr>
          <a:xfrm>
            <a:off x="6288573" y="1651074"/>
            <a:ext cx="2334000" cy="3122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36" name="Google Shape;36;p23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23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23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1381249" y="937124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2" name="Google Shape;42;p24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24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24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 showMasterSp="0">
  <p:cSld name="Completely 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9"/>
          <p:cNvCxnSpPr/>
          <p:nvPr/>
        </p:nvCxnSpPr>
        <p:spPr>
          <a:xfrm>
            <a:off x="-6025" y="4513727"/>
            <a:ext cx="9162000" cy="1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9"/>
          <p:cNvSpPr/>
          <p:nvPr/>
        </p:nvSpPr>
        <p:spPr>
          <a:xfrm>
            <a:off x="4293699" y="4235405"/>
            <a:ext cx="556501" cy="5565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9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1</a:t>
            </a:r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dl.handle.net/11296/dyd782" TargetMode="External"/><Relationship Id="rId4" Type="http://schemas.openxmlformats.org/officeDocument/2006/relationships/hyperlink" Target="https://ndltd.ncl.edu.tw/cgi-bin/gs32/gsweb.cgi/ccd=2ixKVk/search?q=sc=%22%E5%9C%8B%E7%AB%8B%E8%87%BA%E5%8C%97%E6%95%99%E8%82%B2%E5%A4%A7%E5%AD%B8%22.&amp;searchmode=basic" TargetMode="External"/><Relationship Id="rId5" Type="http://schemas.openxmlformats.org/officeDocument/2006/relationships/hyperlink" Target="https://www.uniassignment.com/essay-samples/marketing/food-coupons-saving-money-marketing-essay.php" TargetMode="External"/><Relationship Id="rId6" Type="http://schemas.openxmlformats.org/officeDocument/2006/relationships/hyperlink" Target="https://www.valassis.com/" TargetMode="External"/><Relationship Id="rId7" Type="http://schemas.openxmlformats.org/officeDocument/2006/relationships/hyperlink" Target="https://www.4freeapp.com/" TargetMode="External"/><Relationship Id="rId8" Type="http://schemas.openxmlformats.org/officeDocument/2006/relationships/hyperlink" Target="https://www.valassis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title"/>
          </p:nvPr>
        </p:nvSpPr>
        <p:spPr>
          <a:xfrm>
            <a:off x="996629" y="1679637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台灣發大財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1891312" y="3859953"/>
            <a:ext cx="6912769" cy="885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組長10546045陳冠都		組員10546018黃政源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後端10546027張詠俊		前端10546026楊秉憲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"/>
          <p:cNvGrpSpPr/>
          <p:nvPr/>
        </p:nvGrpSpPr>
        <p:grpSpPr>
          <a:xfrm>
            <a:off x="1259632" y="3524581"/>
            <a:ext cx="288032" cy="268164"/>
            <a:chOff x="21" y="21"/>
            <a:chExt cx="369484" cy="268162"/>
          </a:xfrm>
        </p:grpSpPr>
        <p:sp>
          <p:nvSpPr>
            <p:cNvPr id="55" name="Google Shape;55;p1"/>
            <p:cNvSpPr/>
            <p:nvPr/>
          </p:nvSpPr>
          <p:spPr>
            <a:xfrm>
              <a:off x="21" y="21"/>
              <a:ext cx="369484" cy="26816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0940"/>
                  </a:lnTo>
                  <a:lnTo>
                    <a:pt x="29" y="21106"/>
                  </a:lnTo>
                  <a:lnTo>
                    <a:pt x="90" y="21229"/>
                  </a:lnTo>
                  <a:lnTo>
                    <a:pt x="149" y="21353"/>
                  </a:lnTo>
                  <a:lnTo>
                    <a:pt x="240" y="21476"/>
                  </a:lnTo>
                  <a:lnTo>
                    <a:pt x="359" y="21517"/>
                  </a:lnTo>
                  <a:lnTo>
                    <a:pt x="448" y="21600"/>
                  </a:lnTo>
                  <a:lnTo>
                    <a:pt x="21600" y="216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35847" y="39419"/>
              <a:ext cx="297831" cy="17963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567" y="11137"/>
                  </a:lnTo>
                  <a:lnTo>
                    <a:pt x="8869" y="14399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6108" y="8431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1"/>
          <p:cNvSpPr txBox="1"/>
          <p:nvPr/>
        </p:nvSpPr>
        <p:spPr>
          <a:xfrm>
            <a:off x="10943925" y="121600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3">
            <a:alphaModFix/>
          </a:blip>
          <a:srcRect b="29171" l="44363" r="43976" t="25351"/>
          <a:stretch/>
        </p:blipFill>
        <p:spPr>
          <a:xfrm>
            <a:off x="6003650" y="731525"/>
            <a:ext cx="1197077" cy="26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996624" y="2839425"/>
            <a:ext cx="3893427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108408組      指導老師:唐日新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7118ea53_0_60"/>
          <p:cNvSpPr txBox="1"/>
          <p:nvPr>
            <p:ph type="title"/>
          </p:nvPr>
        </p:nvSpPr>
        <p:spPr>
          <a:xfrm>
            <a:off x="1381250" y="922675"/>
            <a:ext cx="387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過濾分析-爬蟲網站</a:t>
            </a:r>
            <a:endParaRPr b="0">
              <a:solidFill>
                <a:srgbClr val="AB7A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g5a7118ea53_0_60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195" name="Google Shape;195;g5a7118ea53_0_60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5a7118ea53_0_60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5a7118ea53_0_60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5a7118ea53_0_60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g5a7118ea53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50" y="1440775"/>
            <a:ext cx="3736560" cy="31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5a7118ea53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6250" y="1440775"/>
            <a:ext cx="3874200" cy="31854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5a7118ea53_0_60"/>
          <p:cNvSpPr txBox="1"/>
          <p:nvPr/>
        </p:nvSpPr>
        <p:spPr>
          <a:xfrm>
            <a:off x="8497950" y="894525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2" name="Google Shape;202;g5a7118ea53_0_60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62fbd1bc_2_7"/>
          <p:cNvSpPr txBox="1"/>
          <p:nvPr>
            <p:ph type="title"/>
          </p:nvPr>
        </p:nvSpPr>
        <p:spPr>
          <a:xfrm>
            <a:off x="1381250" y="922675"/>
            <a:ext cx="387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過濾分析-資料區分 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5a62fbd1bc_2_7"/>
          <p:cNvSpPr txBox="1"/>
          <p:nvPr>
            <p:ph idx="1" type="body"/>
          </p:nvPr>
        </p:nvSpPr>
        <p:spPr>
          <a:xfrm>
            <a:off x="870248" y="1288379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Helvetica Neue"/>
              <a:buChar char="◉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族群: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g5a62fbd1bc_2_7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210" name="Google Shape;210;g5a62fbd1bc_2_7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5a62fbd1bc_2_7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5a62fbd1bc_2_7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5a62fbd1bc_2_7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5a62fbd1bc_2_7"/>
          <p:cNvSpPr txBox="1"/>
          <p:nvPr/>
        </p:nvSpPr>
        <p:spPr>
          <a:xfrm>
            <a:off x="912000" y="1758754"/>
            <a:ext cx="33000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根據表單統計，使用率較高的族群為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31~40歲</a:t>
            </a:r>
            <a:endParaRPr b="0" i="0" sz="2000" u="none" cap="none" strike="noStrike">
              <a:solidFill>
                <a:srgbClr val="CC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同居人數為3~5人</a:t>
            </a:r>
            <a:endParaRPr b="0" i="0" sz="2000" u="none" cap="none" strike="noStrike">
              <a:solidFill>
                <a:srgbClr val="CC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家庭所得約為80000以下</a:t>
            </a:r>
            <a:endParaRPr b="0" i="0" sz="2000" u="none" cap="none" strike="noStrike">
              <a:solidFill>
                <a:srgbClr val="CC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的已婚婦女。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截圖\圖片\專題\擷取.PNG" id="215" name="Google Shape;215;g5a62fbd1bc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4800" y="302304"/>
            <a:ext cx="4462661" cy="4715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5a62fbd1bc_2_7"/>
          <p:cNvSpPr/>
          <p:nvPr/>
        </p:nvSpPr>
        <p:spPr>
          <a:xfrm>
            <a:off x="6480645" y="1060133"/>
            <a:ext cx="2663400" cy="173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5a62fbd1bc_2_7"/>
          <p:cNvSpPr/>
          <p:nvPr/>
        </p:nvSpPr>
        <p:spPr>
          <a:xfrm>
            <a:off x="6498392" y="1351450"/>
            <a:ext cx="2628000" cy="173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5a62fbd1bc_2_7"/>
          <p:cNvSpPr/>
          <p:nvPr/>
        </p:nvSpPr>
        <p:spPr>
          <a:xfrm>
            <a:off x="6516142" y="2859782"/>
            <a:ext cx="2628000" cy="173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5a62fbd1bc_2_7"/>
          <p:cNvSpPr/>
          <p:nvPr/>
        </p:nvSpPr>
        <p:spPr>
          <a:xfrm>
            <a:off x="6499555" y="3147814"/>
            <a:ext cx="2628000" cy="173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5a62fbd1bc_2_7"/>
          <p:cNvSpPr/>
          <p:nvPr/>
        </p:nvSpPr>
        <p:spPr>
          <a:xfrm>
            <a:off x="6446170" y="3910667"/>
            <a:ext cx="2628000" cy="3174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5a62fbd1bc_2_7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a7118ea53_0_2"/>
          <p:cNvSpPr txBox="1"/>
          <p:nvPr>
            <p:ph type="title"/>
          </p:nvPr>
        </p:nvSpPr>
        <p:spPr>
          <a:xfrm>
            <a:off x="1381250" y="922675"/>
            <a:ext cx="387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過濾分析-消費型態區分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5a7118ea53_0_2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228" name="Google Shape;228;g5a7118ea53_0_2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5a7118ea53_0_2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5a7118ea53_0_2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5a7118ea53_0_2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g5a7118ea53_0_2"/>
          <p:cNvSpPr txBox="1"/>
          <p:nvPr/>
        </p:nvSpPr>
        <p:spPr>
          <a:xfrm>
            <a:off x="826875" y="1589675"/>
            <a:ext cx="59703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5a7118ea53_0_2"/>
          <p:cNvSpPr txBox="1"/>
          <p:nvPr/>
        </p:nvSpPr>
        <p:spPr>
          <a:xfrm>
            <a:off x="520300" y="1520525"/>
            <a:ext cx="3445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Helvetica Neue"/>
              <a:buChar char="◉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參考jieba過濾驗算方式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5a7118ea53_0_2"/>
          <p:cNvSpPr txBox="1"/>
          <p:nvPr/>
        </p:nvSpPr>
        <p:spPr>
          <a:xfrm>
            <a:off x="782700" y="2082550"/>
            <a:ext cx="30570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5" name="Google Shape;235;g5a7118ea53_0_2"/>
          <p:cNvGraphicFramePr/>
          <p:nvPr/>
        </p:nvGraphicFramePr>
        <p:xfrm>
          <a:off x="429450" y="233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{B73F6243-89E4-4812-BB82-3B65DF0591BE}</a:tableStyleId>
              </a:tblPr>
              <a:tblGrid>
                <a:gridCol w="2063575"/>
                <a:gridCol w="1881875"/>
              </a:tblGrid>
              <a:tr h="705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範例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705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冷門詞(關鍵詞)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冷氣團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55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頻率高的詞彙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氣溫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6" name="Google Shape;236;g5a7118ea53_0_2"/>
          <p:cNvSpPr txBox="1"/>
          <p:nvPr/>
        </p:nvSpPr>
        <p:spPr>
          <a:xfrm>
            <a:off x="4893725" y="1520525"/>
            <a:ext cx="4037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Helvetica Neue"/>
              <a:buChar char="◉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台灣發大財預計過濾驗算方式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7" name="Google Shape;237;g5a7118ea53_0_2"/>
          <p:cNvGraphicFramePr/>
          <p:nvPr/>
        </p:nvGraphicFramePr>
        <p:xfrm>
          <a:off x="4893725" y="233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{B73F6243-89E4-4812-BB82-3B65DF0591BE}</a:tableStyleId>
              </a:tblPr>
              <a:tblGrid>
                <a:gridCol w="2008650"/>
                <a:gridCol w="1715175"/>
              </a:tblGrid>
              <a:tr h="705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範例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705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冷門詞(關鍵詞)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尿布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551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頻率高的詞彙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沐浴乳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8" name="Google Shape;238;g5a7118ea53_0_2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7118ea53_0_73"/>
          <p:cNvSpPr txBox="1"/>
          <p:nvPr>
            <p:ph type="title"/>
          </p:nvPr>
        </p:nvSpPr>
        <p:spPr>
          <a:xfrm>
            <a:off x="1381250" y="922675"/>
            <a:ext cx="387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過濾分析-消費型態區分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g5a7118ea53_0_73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245" name="Google Shape;245;g5a7118ea53_0_73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5a7118ea53_0_73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5a7118ea53_0_73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5a7118ea53_0_73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g5a7118ea53_0_73"/>
          <p:cNvSpPr txBox="1"/>
          <p:nvPr/>
        </p:nvSpPr>
        <p:spPr>
          <a:xfrm>
            <a:off x="1439900" y="1447325"/>
            <a:ext cx="105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女性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5a7118ea53_0_73"/>
          <p:cNvSpPr txBox="1"/>
          <p:nvPr/>
        </p:nvSpPr>
        <p:spPr>
          <a:xfrm>
            <a:off x="6268150" y="1447325"/>
            <a:ext cx="105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男性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5a7118ea53_0_73"/>
          <p:cNvSpPr txBox="1"/>
          <p:nvPr/>
        </p:nvSpPr>
        <p:spPr>
          <a:xfrm>
            <a:off x="3743775" y="1447325"/>
            <a:ext cx="1163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家庭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5a7118ea53_0_73"/>
          <p:cNvSpPr txBox="1"/>
          <p:nvPr/>
        </p:nvSpPr>
        <p:spPr>
          <a:xfrm>
            <a:off x="3578075" y="2250275"/>
            <a:ext cx="1677300" cy="27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3" name="Google Shape;253;g5a7118ea53_0_73"/>
          <p:cNvSpPr txBox="1"/>
          <p:nvPr/>
        </p:nvSpPr>
        <p:spPr>
          <a:xfrm>
            <a:off x="740825" y="1806725"/>
            <a:ext cx="363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5a7118ea53_0_73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g5a7118ea53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668" y="3197730"/>
            <a:ext cx="912150" cy="106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5a7118ea53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893" y="2089666"/>
            <a:ext cx="1055700" cy="90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5a7118ea53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2975" y="2250269"/>
            <a:ext cx="1845000" cy="1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5a7118ea53_0_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7625" y="3557975"/>
            <a:ext cx="1055700" cy="10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5a7118ea53_0_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7125" y="2089674"/>
            <a:ext cx="1335058" cy="13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5a7118ea53_0_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7125" y="3626228"/>
            <a:ext cx="1335050" cy="1279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925" y="1477649"/>
            <a:ext cx="1612149" cy="346586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系統功能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12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268" name="Google Shape;268;p12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12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" name="Google Shape;271;p12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2" name="Google Shape;272;p12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" name="Google Shape;273;p12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p12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12"/>
          <p:cNvSpPr txBox="1"/>
          <p:nvPr/>
        </p:nvSpPr>
        <p:spPr>
          <a:xfrm>
            <a:off x="1384800" y="1337675"/>
            <a:ext cx="687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4725500" y="4082025"/>
            <a:ext cx="394800" cy="822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4181250" y="1258925"/>
            <a:ext cx="7815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375" y="1455400"/>
            <a:ext cx="1651700" cy="3438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2"/>
          <p:cNvGrpSpPr/>
          <p:nvPr/>
        </p:nvGrpSpPr>
        <p:grpSpPr>
          <a:xfrm>
            <a:off x="6595050" y="1258925"/>
            <a:ext cx="1572599" cy="3613526"/>
            <a:chOff x="6595050" y="1258925"/>
            <a:chExt cx="1572599" cy="3613526"/>
          </a:xfrm>
        </p:grpSpPr>
        <p:pic>
          <p:nvPicPr>
            <p:cNvPr id="280" name="Google Shape;280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95050" y="1527275"/>
              <a:ext cx="1572599" cy="3345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12"/>
            <p:cNvSpPr txBox="1"/>
            <p:nvPr/>
          </p:nvSpPr>
          <p:spPr>
            <a:xfrm>
              <a:off x="6990600" y="1258925"/>
              <a:ext cx="7815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右滑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12"/>
          <p:cNvGrpSpPr/>
          <p:nvPr/>
        </p:nvGrpSpPr>
        <p:grpSpPr>
          <a:xfrm>
            <a:off x="897225" y="1258925"/>
            <a:ext cx="1572601" cy="3662174"/>
            <a:chOff x="897225" y="1258925"/>
            <a:chExt cx="1572601" cy="3662174"/>
          </a:xfrm>
        </p:grpSpPr>
        <p:pic>
          <p:nvPicPr>
            <p:cNvPr id="283" name="Google Shape;283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7225" y="1527275"/>
              <a:ext cx="1572601" cy="3393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12"/>
            <p:cNvSpPr txBox="1"/>
            <p:nvPr/>
          </p:nvSpPr>
          <p:spPr>
            <a:xfrm>
              <a:off x="1292775" y="1258925"/>
              <a:ext cx="781500" cy="2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左滑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5" name="Google Shape;28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5500" y="1452667"/>
            <a:ext cx="1612151" cy="344410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/>
          <p:nvPr/>
        </p:nvSpPr>
        <p:spPr>
          <a:xfrm>
            <a:off x="3951750" y="4164100"/>
            <a:ext cx="548100" cy="3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使用者預期成果-質化效益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0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294" name="Google Shape;294;p10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" name="Google Shape;296;p10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10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10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10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10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10"/>
          <p:cNvSpPr txBox="1"/>
          <p:nvPr/>
        </p:nvSpPr>
        <p:spPr>
          <a:xfrm>
            <a:off x="1015767" y="1420575"/>
            <a:ext cx="62928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0"/>
          <p:cNvSpPr txBox="1"/>
          <p:nvPr>
            <p:ph idx="1" type="body"/>
          </p:nvPr>
        </p:nvSpPr>
        <p:spPr>
          <a:xfrm>
            <a:off x="911697" y="1574925"/>
            <a:ext cx="75045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質化效益: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使用者隨著規律的記帳而獲得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成就感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0"/>
          <p:cNvCxnSpPr/>
          <p:nvPr/>
        </p:nvCxnSpPr>
        <p:spPr>
          <a:xfrm flipH="1" rot="10800000">
            <a:off x="260175" y="2922225"/>
            <a:ext cx="77625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10"/>
          <p:cNvSpPr txBox="1"/>
          <p:nvPr/>
        </p:nvSpPr>
        <p:spPr>
          <a:xfrm>
            <a:off x="157625" y="1574925"/>
            <a:ext cx="45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帳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57625" y="3097175"/>
            <a:ext cx="45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優惠卷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"/>
          <p:cNvSpPr txBox="1"/>
          <p:nvPr>
            <p:ph idx="1" type="body"/>
          </p:nvPr>
        </p:nvSpPr>
        <p:spPr>
          <a:xfrm>
            <a:off x="911697" y="3097175"/>
            <a:ext cx="75045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質化效益: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使用者與其他消費者的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比較心態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0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/>
          <p:nvPr>
            <p:ph type="title"/>
          </p:nvPr>
        </p:nvSpPr>
        <p:spPr>
          <a:xfrm>
            <a:off x="1381250" y="918314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使用者預期成果-量化效益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11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314" name="Google Shape;314;p11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" name="Google Shape;316;p11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11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8" name="Google Shape;318;p11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" name="Google Shape;319;p11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11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995025" y="1358275"/>
            <a:ext cx="62928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1"/>
          <p:cNvSpPr txBox="1"/>
          <p:nvPr>
            <p:ph idx="1" type="body"/>
          </p:nvPr>
        </p:nvSpPr>
        <p:spPr>
          <a:xfrm>
            <a:off x="895947" y="1603300"/>
            <a:ext cx="75045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量化效益: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使用者可以有效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控管可分配盈餘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分析支出項目可以有效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降低不必要的花費</a:t>
            </a:r>
            <a:endParaRPr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8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11"/>
          <p:cNvCxnSpPr/>
          <p:nvPr/>
        </p:nvCxnSpPr>
        <p:spPr>
          <a:xfrm flipH="1" rot="10800000">
            <a:off x="260175" y="3193600"/>
            <a:ext cx="77625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11"/>
          <p:cNvSpPr txBox="1"/>
          <p:nvPr/>
        </p:nvSpPr>
        <p:spPr>
          <a:xfrm>
            <a:off x="157625" y="1603300"/>
            <a:ext cx="45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帳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157625" y="3327525"/>
            <a:ext cx="45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優惠卷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1"/>
          <p:cNvSpPr txBox="1"/>
          <p:nvPr>
            <p:ph idx="1" type="body"/>
          </p:nvPr>
        </p:nvSpPr>
        <p:spPr>
          <a:xfrm>
            <a:off x="911697" y="3327525"/>
            <a:ext cx="75045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量化效益: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節省</a:t>
            </a:r>
            <a:r>
              <a:rPr lang="en-US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一成以上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的花費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a62fbd1bc_2_24"/>
          <p:cNvSpPr/>
          <p:nvPr/>
        </p:nvSpPr>
        <p:spPr>
          <a:xfrm>
            <a:off x="5649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5a62fbd1bc_2_2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資料來源</a:t>
            </a:r>
            <a:endParaRPr b="0">
              <a:solidFill>
                <a:srgbClr val="AB7A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g5a62fbd1bc_2_24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335" name="Google Shape;335;g5a62fbd1bc_2_24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5a62fbd1bc_2_24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" name="Google Shape;337;g5a62fbd1bc_2_24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g5a62fbd1bc_2_24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g5a62fbd1bc_2_24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g5a62fbd1bc_2_24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g5a62fbd1bc_2_24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g5a62fbd1bc_2_24"/>
          <p:cNvSpPr txBox="1"/>
          <p:nvPr/>
        </p:nvSpPr>
        <p:spPr>
          <a:xfrm>
            <a:off x="961434" y="1358275"/>
            <a:ext cx="62928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https://hdl.handle.net/11296/dyd782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國立臺北教育大學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-Apply Gamification to Accounting APP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https://www.uniassignment.com/essay-samples/marketing/food-coupons-saving-money-marketing-essay.php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中興大學-消費者折價眷之消費行為研究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Valassis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酷碰達人:</a:t>
            </a: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https://www.4freeapp.com/</a:t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5a62fbd1bc_2_24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/>
          <p:nvPr/>
        </p:nvSpPr>
        <p:spPr>
          <a:xfrm>
            <a:off x="5649" y="4163500"/>
            <a:ext cx="9144001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3"/>
          <p:cNvSpPr txBox="1"/>
          <p:nvPr/>
        </p:nvSpPr>
        <p:spPr>
          <a:xfrm>
            <a:off x="1510936" y="1593668"/>
            <a:ext cx="616131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US" sz="8800" u="none" cap="none" strike="noStrike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感謝觀看</a:t>
            </a:r>
            <a:endParaRPr b="0" i="0" sz="8800" u="none" cap="none" strike="noStrike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a7f0794aa_1_3"/>
          <p:cNvSpPr/>
          <p:nvPr/>
        </p:nvSpPr>
        <p:spPr>
          <a:xfrm>
            <a:off x="5649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5a7f0794aa_1_3"/>
          <p:cNvSpPr txBox="1"/>
          <p:nvPr/>
        </p:nvSpPr>
        <p:spPr>
          <a:xfrm>
            <a:off x="1491311" y="1325418"/>
            <a:ext cx="61614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US" sz="12000" u="none" cap="none" strike="noStrike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12000" u="none" cap="none" strike="noStrike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5649" y="4163500"/>
            <a:ext cx="9144001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916470" y="1019748"/>
            <a:ext cx="214615" cy="214627"/>
            <a:chOff x="12" y="-1"/>
            <a:chExt cx="214613" cy="214626"/>
          </a:xfrm>
        </p:grpSpPr>
        <p:sp>
          <p:nvSpPr>
            <p:cNvPr id="67" name="Google Shape;67;p2"/>
            <p:cNvSpPr/>
            <p:nvPr/>
          </p:nvSpPr>
          <p:spPr>
            <a:xfrm>
              <a:off x="12" y="122769"/>
              <a:ext cx="91843" cy="91856"/>
            </a:xfrm>
            <a:custGeom>
              <a:rect b="b" l="l" r="r" t="t"/>
              <a:pathLst>
                <a:path extrusionOk="0" h="21600" w="21600">
                  <a:moveTo>
                    <a:pt x="17197" y="0"/>
                  </a:moveTo>
                  <a:lnTo>
                    <a:pt x="1539" y="18454"/>
                  </a:lnTo>
                  <a:lnTo>
                    <a:pt x="0" y="21600"/>
                  </a:lnTo>
                  <a:lnTo>
                    <a:pt x="3146" y="20062"/>
                  </a:lnTo>
                  <a:lnTo>
                    <a:pt x="21600" y="4403"/>
                  </a:lnTo>
                  <a:lnTo>
                    <a:pt x="17197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8713" y="-1"/>
              <a:ext cx="85912" cy="85912"/>
            </a:xfrm>
            <a:custGeom>
              <a:rect b="b" l="l" r="r" t="t"/>
              <a:pathLst>
                <a:path extrusionOk="0" h="21600" w="21600">
                  <a:moveTo>
                    <a:pt x="822" y="8298"/>
                  </a:moveTo>
                  <a:lnTo>
                    <a:pt x="13306" y="20778"/>
                  </a:lnTo>
                  <a:lnTo>
                    <a:pt x="14275" y="21226"/>
                  </a:lnTo>
                  <a:lnTo>
                    <a:pt x="15322" y="21526"/>
                  </a:lnTo>
                  <a:lnTo>
                    <a:pt x="16294" y="21600"/>
                  </a:lnTo>
                  <a:lnTo>
                    <a:pt x="17341" y="21600"/>
                  </a:lnTo>
                  <a:lnTo>
                    <a:pt x="18387" y="21376"/>
                  </a:lnTo>
                  <a:lnTo>
                    <a:pt x="19357" y="21002"/>
                  </a:lnTo>
                  <a:lnTo>
                    <a:pt x="19805" y="20704"/>
                  </a:lnTo>
                  <a:lnTo>
                    <a:pt x="20256" y="20480"/>
                  </a:lnTo>
                  <a:lnTo>
                    <a:pt x="21152" y="19731"/>
                  </a:lnTo>
                  <a:lnTo>
                    <a:pt x="21302" y="19507"/>
                  </a:lnTo>
                  <a:lnTo>
                    <a:pt x="21526" y="19210"/>
                  </a:lnTo>
                  <a:lnTo>
                    <a:pt x="21600" y="18835"/>
                  </a:lnTo>
                  <a:lnTo>
                    <a:pt x="21600" y="18237"/>
                  </a:lnTo>
                  <a:lnTo>
                    <a:pt x="21526" y="17939"/>
                  </a:lnTo>
                  <a:lnTo>
                    <a:pt x="21302" y="17638"/>
                  </a:lnTo>
                  <a:lnTo>
                    <a:pt x="21152" y="17341"/>
                  </a:lnTo>
                  <a:lnTo>
                    <a:pt x="4262" y="451"/>
                  </a:lnTo>
                  <a:lnTo>
                    <a:pt x="3962" y="301"/>
                  </a:lnTo>
                  <a:lnTo>
                    <a:pt x="3664" y="77"/>
                  </a:lnTo>
                  <a:lnTo>
                    <a:pt x="3363" y="0"/>
                  </a:lnTo>
                  <a:lnTo>
                    <a:pt x="2768" y="0"/>
                  </a:lnTo>
                  <a:lnTo>
                    <a:pt x="2394" y="77"/>
                  </a:lnTo>
                  <a:lnTo>
                    <a:pt x="2093" y="301"/>
                  </a:lnTo>
                  <a:lnTo>
                    <a:pt x="1869" y="451"/>
                  </a:lnTo>
                  <a:lnTo>
                    <a:pt x="1494" y="899"/>
                  </a:lnTo>
                  <a:lnTo>
                    <a:pt x="1123" y="1347"/>
                  </a:lnTo>
                  <a:lnTo>
                    <a:pt x="899" y="1795"/>
                  </a:lnTo>
                  <a:lnTo>
                    <a:pt x="598" y="2243"/>
                  </a:lnTo>
                  <a:lnTo>
                    <a:pt x="224" y="3216"/>
                  </a:lnTo>
                  <a:lnTo>
                    <a:pt x="0" y="4262"/>
                  </a:lnTo>
                  <a:lnTo>
                    <a:pt x="0" y="5309"/>
                  </a:lnTo>
                  <a:lnTo>
                    <a:pt x="77" y="6278"/>
                  </a:lnTo>
                  <a:lnTo>
                    <a:pt x="374" y="7325"/>
                  </a:lnTo>
                  <a:lnTo>
                    <a:pt x="822" y="829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600" y="33002"/>
              <a:ext cx="148035" cy="148034"/>
            </a:xfrm>
            <a:custGeom>
              <a:rect b="b" l="l" r="r" t="t"/>
              <a:pathLst>
                <a:path extrusionOk="0" h="21600" w="21600">
                  <a:moveTo>
                    <a:pt x="14313" y="0"/>
                  </a:moveTo>
                  <a:lnTo>
                    <a:pt x="8675" y="5681"/>
                  </a:lnTo>
                  <a:lnTo>
                    <a:pt x="8240" y="5508"/>
                  </a:lnTo>
                  <a:lnTo>
                    <a:pt x="7807" y="5335"/>
                  </a:lnTo>
                  <a:lnTo>
                    <a:pt x="7285" y="5161"/>
                  </a:lnTo>
                  <a:lnTo>
                    <a:pt x="6765" y="5074"/>
                  </a:lnTo>
                  <a:lnTo>
                    <a:pt x="6203" y="4944"/>
                  </a:lnTo>
                  <a:lnTo>
                    <a:pt x="5638" y="4858"/>
                  </a:lnTo>
                  <a:lnTo>
                    <a:pt x="5074" y="4814"/>
                  </a:lnTo>
                  <a:lnTo>
                    <a:pt x="3989" y="4814"/>
                  </a:lnTo>
                  <a:lnTo>
                    <a:pt x="3469" y="4858"/>
                  </a:lnTo>
                  <a:lnTo>
                    <a:pt x="2906" y="4944"/>
                  </a:lnTo>
                  <a:lnTo>
                    <a:pt x="2342" y="5074"/>
                  </a:lnTo>
                  <a:lnTo>
                    <a:pt x="1777" y="5291"/>
                  </a:lnTo>
                  <a:lnTo>
                    <a:pt x="1257" y="5508"/>
                  </a:lnTo>
                  <a:lnTo>
                    <a:pt x="737" y="5855"/>
                  </a:lnTo>
                  <a:lnTo>
                    <a:pt x="260" y="6245"/>
                  </a:lnTo>
                  <a:lnTo>
                    <a:pt x="130" y="6375"/>
                  </a:lnTo>
                  <a:lnTo>
                    <a:pt x="43" y="6548"/>
                  </a:lnTo>
                  <a:lnTo>
                    <a:pt x="0" y="6723"/>
                  </a:lnTo>
                  <a:lnTo>
                    <a:pt x="0" y="7113"/>
                  </a:lnTo>
                  <a:lnTo>
                    <a:pt x="43" y="7287"/>
                  </a:lnTo>
                  <a:lnTo>
                    <a:pt x="130" y="7460"/>
                  </a:lnTo>
                  <a:lnTo>
                    <a:pt x="260" y="7633"/>
                  </a:lnTo>
                  <a:lnTo>
                    <a:pt x="13965" y="21340"/>
                  </a:lnTo>
                  <a:lnTo>
                    <a:pt x="14140" y="21470"/>
                  </a:lnTo>
                  <a:lnTo>
                    <a:pt x="14313" y="21555"/>
                  </a:lnTo>
                  <a:lnTo>
                    <a:pt x="14485" y="21600"/>
                  </a:lnTo>
                  <a:lnTo>
                    <a:pt x="14877" y="21600"/>
                  </a:lnTo>
                  <a:lnTo>
                    <a:pt x="15050" y="21555"/>
                  </a:lnTo>
                  <a:lnTo>
                    <a:pt x="15223" y="21470"/>
                  </a:lnTo>
                  <a:lnTo>
                    <a:pt x="15353" y="21340"/>
                  </a:lnTo>
                  <a:lnTo>
                    <a:pt x="15745" y="20863"/>
                  </a:lnTo>
                  <a:lnTo>
                    <a:pt x="16090" y="20341"/>
                  </a:lnTo>
                  <a:lnTo>
                    <a:pt x="16307" y="19821"/>
                  </a:lnTo>
                  <a:lnTo>
                    <a:pt x="16525" y="19256"/>
                  </a:lnTo>
                  <a:lnTo>
                    <a:pt x="16655" y="18694"/>
                  </a:lnTo>
                  <a:lnTo>
                    <a:pt x="16742" y="18129"/>
                  </a:lnTo>
                  <a:lnTo>
                    <a:pt x="16785" y="17609"/>
                  </a:lnTo>
                  <a:lnTo>
                    <a:pt x="16785" y="16525"/>
                  </a:lnTo>
                  <a:lnTo>
                    <a:pt x="16742" y="15962"/>
                  </a:lnTo>
                  <a:lnTo>
                    <a:pt x="16655" y="15397"/>
                  </a:lnTo>
                  <a:lnTo>
                    <a:pt x="16525" y="14833"/>
                  </a:lnTo>
                  <a:lnTo>
                    <a:pt x="16437" y="14313"/>
                  </a:lnTo>
                  <a:lnTo>
                    <a:pt x="16265" y="13793"/>
                  </a:lnTo>
                  <a:lnTo>
                    <a:pt x="16090" y="13358"/>
                  </a:lnTo>
                  <a:lnTo>
                    <a:pt x="15917" y="12925"/>
                  </a:lnTo>
                  <a:lnTo>
                    <a:pt x="21600" y="728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2"/>
            <p:cNvCxnSpPr/>
            <p:nvPr/>
          </p:nvCxnSpPr>
          <p:spPr>
            <a:xfrm flipH="1" rot="10800000">
              <a:off x="107836" y="59675"/>
              <a:ext cx="24374" cy="24374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2"/>
          <p:cNvSpPr txBox="1"/>
          <p:nvPr/>
        </p:nvSpPr>
        <p:spPr>
          <a:xfrm>
            <a:off x="762000" y="1460500"/>
            <a:ext cx="2009140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1.問題與動機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62000" y="1968500"/>
            <a:ext cx="30915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2.問題解析&amp;解決方案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762000" y="2476500"/>
            <a:ext cx="1628140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3.系統架構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762000" y="2984500"/>
            <a:ext cx="1628140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4.過濾分析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762000" y="3492500"/>
            <a:ext cx="1628140" cy="624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5.系統功能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4673124" y="1460475"/>
            <a:ext cx="2631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6.使用者預期效益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>
            <p:ph type="title"/>
          </p:nvPr>
        </p:nvSpPr>
        <p:spPr>
          <a:xfrm>
            <a:off x="1381249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b="0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/>
          <p:nvPr/>
        </p:nvSpPr>
        <p:spPr>
          <a:xfrm>
            <a:off x="6553733" y="555526"/>
            <a:ext cx="1863608" cy="3921828"/>
          </a:xfrm>
          <a:custGeom>
            <a:rect b="b" l="l" r="r" t="t"/>
            <a:pathLst>
              <a:path extrusionOk="0" h="21600" w="21600">
                <a:moveTo>
                  <a:pt x="10772" y="858"/>
                </a:moveTo>
                <a:lnTo>
                  <a:pt x="10941" y="884"/>
                </a:lnTo>
                <a:lnTo>
                  <a:pt x="11110" y="911"/>
                </a:lnTo>
                <a:lnTo>
                  <a:pt x="11223" y="1072"/>
                </a:lnTo>
                <a:lnTo>
                  <a:pt x="11167" y="1152"/>
                </a:lnTo>
                <a:lnTo>
                  <a:pt x="11110" y="1233"/>
                </a:lnTo>
                <a:lnTo>
                  <a:pt x="10941" y="1260"/>
                </a:lnTo>
                <a:lnTo>
                  <a:pt x="10772" y="1287"/>
                </a:lnTo>
                <a:lnTo>
                  <a:pt x="10603" y="1260"/>
                </a:lnTo>
                <a:lnTo>
                  <a:pt x="10490" y="1233"/>
                </a:lnTo>
                <a:lnTo>
                  <a:pt x="10378" y="1152"/>
                </a:lnTo>
                <a:lnTo>
                  <a:pt x="10321" y="1072"/>
                </a:lnTo>
                <a:lnTo>
                  <a:pt x="10378" y="992"/>
                </a:lnTo>
                <a:lnTo>
                  <a:pt x="10490" y="911"/>
                </a:lnTo>
                <a:lnTo>
                  <a:pt x="10603" y="884"/>
                </a:lnTo>
                <a:lnTo>
                  <a:pt x="10772" y="858"/>
                </a:lnTo>
                <a:close/>
                <a:moveTo>
                  <a:pt x="12407" y="1769"/>
                </a:moveTo>
                <a:lnTo>
                  <a:pt x="12464" y="1795"/>
                </a:lnTo>
                <a:lnTo>
                  <a:pt x="12520" y="1849"/>
                </a:lnTo>
                <a:lnTo>
                  <a:pt x="12577" y="1876"/>
                </a:lnTo>
                <a:lnTo>
                  <a:pt x="12464" y="1983"/>
                </a:lnTo>
                <a:lnTo>
                  <a:pt x="12407" y="1983"/>
                </a:lnTo>
                <a:lnTo>
                  <a:pt x="12295" y="2010"/>
                </a:lnTo>
                <a:lnTo>
                  <a:pt x="9193" y="2010"/>
                </a:lnTo>
                <a:lnTo>
                  <a:pt x="9080" y="1983"/>
                </a:lnTo>
                <a:lnTo>
                  <a:pt x="9023" y="1983"/>
                </a:lnTo>
                <a:lnTo>
                  <a:pt x="8968" y="1930"/>
                </a:lnTo>
                <a:lnTo>
                  <a:pt x="8911" y="1876"/>
                </a:lnTo>
                <a:lnTo>
                  <a:pt x="8968" y="1849"/>
                </a:lnTo>
                <a:lnTo>
                  <a:pt x="9023" y="1795"/>
                </a:lnTo>
                <a:lnTo>
                  <a:pt x="9080" y="1769"/>
                </a:lnTo>
                <a:close/>
                <a:moveTo>
                  <a:pt x="19908" y="3082"/>
                </a:moveTo>
                <a:lnTo>
                  <a:pt x="19908" y="18491"/>
                </a:lnTo>
                <a:lnTo>
                  <a:pt x="1636" y="18491"/>
                </a:lnTo>
                <a:lnTo>
                  <a:pt x="1636" y="3082"/>
                </a:lnTo>
                <a:close/>
                <a:moveTo>
                  <a:pt x="10433" y="19161"/>
                </a:moveTo>
                <a:lnTo>
                  <a:pt x="10095" y="19215"/>
                </a:lnTo>
                <a:lnTo>
                  <a:pt x="9813" y="19295"/>
                </a:lnTo>
                <a:lnTo>
                  <a:pt x="9531" y="19402"/>
                </a:lnTo>
                <a:lnTo>
                  <a:pt x="9362" y="19510"/>
                </a:lnTo>
                <a:lnTo>
                  <a:pt x="9193" y="19670"/>
                </a:lnTo>
                <a:lnTo>
                  <a:pt x="9080" y="19805"/>
                </a:lnTo>
                <a:lnTo>
                  <a:pt x="9023" y="19992"/>
                </a:lnTo>
                <a:lnTo>
                  <a:pt x="9080" y="20153"/>
                </a:lnTo>
                <a:lnTo>
                  <a:pt x="9193" y="20313"/>
                </a:lnTo>
                <a:lnTo>
                  <a:pt x="9362" y="20448"/>
                </a:lnTo>
                <a:lnTo>
                  <a:pt x="9531" y="20555"/>
                </a:lnTo>
                <a:lnTo>
                  <a:pt x="9813" y="20662"/>
                </a:lnTo>
                <a:lnTo>
                  <a:pt x="10095" y="20743"/>
                </a:lnTo>
                <a:lnTo>
                  <a:pt x="10433" y="20796"/>
                </a:lnTo>
                <a:lnTo>
                  <a:pt x="10772" y="20823"/>
                </a:lnTo>
                <a:lnTo>
                  <a:pt x="11110" y="20796"/>
                </a:lnTo>
                <a:lnTo>
                  <a:pt x="11448" y="20743"/>
                </a:lnTo>
                <a:lnTo>
                  <a:pt x="11731" y="20662"/>
                </a:lnTo>
                <a:lnTo>
                  <a:pt x="12013" y="20555"/>
                </a:lnTo>
                <a:lnTo>
                  <a:pt x="12239" y="20448"/>
                </a:lnTo>
                <a:lnTo>
                  <a:pt x="12407" y="20313"/>
                </a:lnTo>
                <a:lnTo>
                  <a:pt x="12520" y="19992"/>
                </a:lnTo>
                <a:lnTo>
                  <a:pt x="12464" y="19805"/>
                </a:lnTo>
                <a:lnTo>
                  <a:pt x="12407" y="19670"/>
                </a:lnTo>
                <a:lnTo>
                  <a:pt x="12239" y="19510"/>
                </a:lnTo>
                <a:lnTo>
                  <a:pt x="12013" y="19402"/>
                </a:lnTo>
                <a:lnTo>
                  <a:pt x="11731" y="19295"/>
                </a:lnTo>
                <a:lnTo>
                  <a:pt x="11448" y="19215"/>
                </a:lnTo>
                <a:lnTo>
                  <a:pt x="11110" y="19161"/>
                </a:lnTo>
                <a:close/>
                <a:moveTo>
                  <a:pt x="10772" y="19081"/>
                </a:moveTo>
                <a:lnTo>
                  <a:pt x="11167" y="19108"/>
                </a:lnTo>
                <a:lnTo>
                  <a:pt x="11505" y="19161"/>
                </a:lnTo>
                <a:lnTo>
                  <a:pt x="11844" y="19242"/>
                </a:lnTo>
                <a:lnTo>
                  <a:pt x="12126" y="19349"/>
                </a:lnTo>
                <a:lnTo>
                  <a:pt x="12351" y="19483"/>
                </a:lnTo>
                <a:lnTo>
                  <a:pt x="12520" y="19643"/>
                </a:lnTo>
                <a:lnTo>
                  <a:pt x="12633" y="19805"/>
                </a:lnTo>
                <a:lnTo>
                  <a:pt x="12690" y="19992"/>
                </a:lnTo>
                <a:lnTo>
                  <a:pt x="12633" y="20153"/>
                </a:lnTo>
                <a:lnTo>
                  <a:pt x="12520" y="20340"/>
                </a:lnTo>
                <a:lnTo>
                  <a:pt x="12351" y="20474"/>
                </a:lnTo>
                <a:lnTo>
                  <a:pt x="12126" y="20608"/>
                </a:lnTo>
                <a:lnTo>
                  <a:pt x="11844" y="20716"/>
                </a:lnTo>
                <a:lnTo>
                  <a:pt x="11505" y="20796"/>
                </a:lnTo>
                <a:lnTo>
                  <a:pt x="11167" y="20850"/>
                </a:lnTo>
                <a:lnTo>
                  <a:pt x="10772" y="20876"/>
                </a:lnTo>
                <a:lnTo>
                  <a:pt x="10433" y="20850"/>
                </a:lnTo>
                <a:lnTo>
                  <a:pt x="10039" y="20796"/>
                </a:lnTo>
                <a:lnTo>
                  <a:pt x="9757" y="20716"/>
                </a:lnTo>
                <a:lnTo>
                  <a:pt x="9474" y="20608"/>
                </a:lnTo>
                <a:lnTo>
                  <a:pt x="9249" y="20474"/>
                </a:lnTo>
                <a:lnTo>
                  <a:pt x="9080" y="20340"/>
                </a:lnTo>
                <a:lnTo>
                  <a:pt x="8968" y="20153"/>
                </a:lnTo>
                <a:lnTo>
                  <a:pt x="8911" y="19992"/>
                </a:lnTo>
                <a:lnTo>
                  <a:pt x="8968" y="19805"/>
                </a:lnTo>
                <a:lnTo>
                  <a:pt x="9080" y="19643"/>
                </a:lnTo>
                <a:lnTo>
                  <a:pt x="9249" y="19483"/>
                </a:lnTo>
                <a:lnTo>
                  <a:pt x="9474" y="19349"/>
                </a:lnTo>
                <a:lnTo>
                  <a:pt x="9757" y="19242"/>
                </a:lnTo>
                <a:lnTo>
                  <a:pt x="10039" y="19161"/>
                </a:lnTo>
                <a:lnTo>
                  <a:pt x="10433" y="19108"/>
                </a:lnTo>
                <a:lnTo>
                  <a:pt x="10772" y="19081"/>
                </a:lnTo>
                <a:close/>
                <a:moveTo>
                  <a:pt x="3272" y="268"/>
                </a:moveTo>
                <a:lnTo>
                  <a:pt x="2708" y="295"/>
                </a:lnTo>
                <a:lnTo>
                  <a:pt x="2200" y="375"/>
                </a:lnTo>
                <a:lnTo>
                  <a:pt x="1749" y="482"/>
                </a:lnTo>
                <a:lnTo>
                  <a:pt x="1354" y="643"/>
                </a:lnTo>
                <a:lnTo>
                  <a:pt x="1072" y="831"/>
                </a:lnTo>
                <a:lnTo>
                  <a:pt x="790" y="1045"/>
                </a:lnTo>
                <a:lnTo>
                  <a:pt x="621" y="1287"/>
                </a:lnTo>
                <a:lnTo>
                  <a:pt x="621" y="20287"/>
                </a:lnTo>
                <a:lnTo>
                  <a:pt x="790" y="20528"/>
                </a:lnTo>
                <a:lnTo>
                  <a:pt x="1072" y="20743"/>
                </a:lnTo>
                <a:lnTo>
                  <a:pt x="1354" y="20930"/>
                </a:lnTo>
                <a:lnTo>
                  <a:pt x="1749" y="21091"/>
                </a:lnTo>
                <a:lnTo>
                  <a:pt x="2200" y="21198"/>
                </a:lnTo>
                <a:lnTo>
                  <a:pt x="2708" y="21278"/>
                </a:lnTo>
                <a:lnTo>
                  <a:pt x="3272" y="21305"/>
                </a:lnTo>
                <a:lnTo>
                  <a:pt x="18329" y="21305"/>
                </a:lnTo>
                <a:lnTo>
                  <a:pt x="18893" y="21278"/>
                </a:lnTo>
                <a:lnTo>
                  <a:pt x="19401" y="21198"/>
                </a:lnTo>
                <a:lnTo>
                  <a:pt x="19852" y="21091"/>
                </a:lnTo>
                <a:lnTo>
                  <a:pt x="20247" y="20930"/>
                </a:lnTo>
                <a:lnTo>
                  <a:pt x="20528" y="20743"/>
                </a:lnTo>
                <a:lnTo>
                  <a:pt x="20811" y="20528"/>
                </a:lnTo>
                <a:lnTo>
                  <a:pt x="20979" y="20287"/>
                </a:lnTo>
                <a:lnTo>
                  <a:pt x="21036" y="20046"/>
                </a:lnTo>
                <a:lnTo>
                  <a:pt x="21036" y="1528"/>
                </a:lnTo>
                <a:lnTo>
                  <a:pt x="20979" y="1287"/>
                </a:lnTo>
                <a:lnTo>
                  <a:pt x="20811" y="1045"/>
                </a:lnTo>
                <a:lnTo>
                  <a:pt x="20528" y="831"/>
                </a:lnTo>
                <a:lnTo>
                  <a:pt x="20247" y="643"/>
                </a:lnTo>
                <a:lnTo>
                  <a:pt x="19852" y="482"/>
                </a:lnTo>
                <a:lnTo>
                  <a:pt x="19401" y="375"/>
                </a:lnTo>
                <a:lnTo>
                  <a:pt x="18893" y="295"/>
                </a:lnTo>
                <a:lnTo>
                  <a:pt x="18329" y="268"/>
                </a:lnTo>
                <a:close/>
                <a:moveTo>
                  <a:pt x="18329" y="214"/>
                </a:moveTo>
                <a:lnTo>
                  <a:pt x="18893" y="241"/>
                </a:lnTo>
                <a:lnTo>
                  <a:pt x="19457" y="322"/>
                </a:lnTo>
                <a:lnTo>
                  <a:pt x="19908" y="429"/>
                </a:lnTo>
                <a:lnTo>
                  <a:pt x="20303" y="590"/>
                </a:lnTo>
                <a:lnTo>
                  <a:pt x="20641" y="804"/>
                </a:lnTo>
                <a:lnTo>
                  <a:pt x="20923" y="1019"/>
                </a:lnTo>
                <a:lnTo>
                  <a:pt x="21092" y="1260"/>
                </a:lnTo>
                <a:lnTo>
                  <a:pt x="21149" y="1528"/>
                </a:lnTo>
                <a:lnTo>
                  <a:pt x="21149" y="20046"/>
                </a:lnTo>
                <a:lnTo>
                  <a:pt x="21092" y="20313"/>
                </a:lnTo>
                <a:lnTo>
                  <a:pt x="20923" y="20555"/>
                </a:lnTo>
                <a:lnTo>
                  <a:pt x="20641" y="20796"/>
                </a:lnTo>
                <a:lnTo>
                  <a:pt x="20303" y="20983"/>
                </a:lnTo>
                <a:lnTo>
                  <a:pt x="19908" y="21144"/>
                </a:lnTo>
                <a:lnTo>
                  <a:pt x="19457" y="21278"/>
                </a:lnTo>
                <a:lnTo>
                  <a:pt x="18893" y="21359"/>
                </a:lnTo>
                <a:lnTo>
                  <a:pt x="18329" y="21386"/>
                </a:lnTo>
                <a:lnTo>
                  <a:pt x="3272" y="21386"/>
                </a:lnTo>
                <a:lnTo>
                  <a:pt x="2708" y="21359"/>
                </a:lnTo>
                <a:lnTo>
                  <a:pt x="2143" y="21278"/>
                </a:lnTo>
                <a:lnTo>
                  <a:pt x="1692" y="21144"/>
                </a:lnTo>
                <a:lnTo>
                  <a:pt x="1298" y="20983"/>
                </a:lnTo>
                <a:lnTo>
                  <a:pt x="959" y="20796"/>
                </a:lnTo>
                <a:lnTo>
                  <a:pt x="677" y="20555"/>
                </a:lnTo>
                <a:lnTo>
                  <a:pt x="508" y="20313"/>
                </a:lnTo>
                <a:lnTo>
                  <a:pt x="451" y="20046"/>
                </a:lnTo>
                <a:lnTo>
                  <a:pt x="451" y="1528"/>
                </a:lnTo>
                <a:lnTo>
                  <a:pt x="508" y="1260"/>
                </a:lnTo>
                <a:lnTo>
                  <a:pt x="677" y="1019"/>
                </a:lnTo>
                <a:lnTo>
                  <a:pt x="959" y="804"/>
                </a:lnTo>
                <a:lnTo>
                  <a:pt x="1298" y="590"/>
                </a:lnTo>
                <a:lnTo>
                  <a:pt x="1692" y="429"/>
                </a:lnTo>
                <a:lnTo>
                  <a:pt x="2143" y="322"/>
                </a:lnTo>
                <a:lnTo>
                  <a:pt x="2708" y="241"/>
                </a:lnTo>
                <a:lnTo>
                  <a:pt x="3272" y="214"/>
                </a:lnTo>
                <a:close/>
                <a:moveTo>
                  <a:pt x="3272" y="0"/>
                </a:moveTo>
                <a:lnTo>
                  <a:pt x="2595" y="27"/>
                </a:lnTo>
                <a:lnTo>
                  <a:pt x="2030" y="107"/>
                </a:lnTo>
                <a:lnTo>
                  <a:pt x="1466" y="241"/>
                </a:lnTo>
                <a:lnTo>
                  <a:pt x="959" y="456"/>
                </a:lnTo>
                <a:lnTo>
                  <a:pt x="564" y="670"/>
                </a:lnTo>
                <a:lnTo>
                  <a:pt x="226" y="938"/>
                </a:lnTo>
                <a:lnTo>
                  <a:pt x="56" y="1233"/>
                </a:lnTo>
                <a:lnTo>
                  <a:pt x="0" y="1528"/>
                </a:lnTo>
                <a:lnTo>
                  <a:pt x="0" y="20046"/>
                </a:lnTo>
                <a:lnTo>
                  <a:pt x="56" y="20340"/>
                </a:lnTo>
                <a:lnTo>
                  <a:pt x="226" y="20635"/>
                </a:lnTo>
                <a:lnTo>
                  <a:pt x="564" y="20903"/>
                </a:lnTo>
                <a:lnTo>
                  <a:pt x="959" y="21144"/>
                </a:lnTo>
                <a:lnTo>
                  <a:pt x="1466" y="21332"/>
                </a:lnTo>
                <a:lnTo>
                  <a:pt x="2030" y="21466"/>
                </a:lnTo>
                <a:lnTo>
                  <a:pt x="2595" y="21573"/>
                </a:lnTo>
                <a:lnTo>
                  <a:pt x="3272" y="21600"/>
                </a:lnTo>
                <a:lnTo>
                  <a:pt x="18329" y="21600"/>
                </a:lnTo>
                <a:lnTo>
                  <a:pt x="19005" y="21573"/>
                </a:lnTo>
                <a:lnTo>
                  <a:pt x="19570" y="21466"/>
                </a:lnTo>
                <a:lnTo>
                  <a:pt x="20134" y="21332"/>
                </a:lnTo>
                <a:lnTo>
                  <a:pt x="20641" y="21144"/>
                </a:lnTo>
                <a:lnTo>
                  <a:pt x="21036" y="20903"/>
                </a:lnTo>
                <a:lnTo>
                  <a:pt x="21374" y="20635"/>
                </a:lnTo>
                <a:lnTo>
                  <a:pt x="21544" y="20340"/>
                </a:lnTo>
                <a:lnTo>
                  <a:pt x="21600" y="20046"/>
                </a:lnTo>
                <a:lnTo>
                  <a:pt x="21600" y="1528"/>
                </a:lnTo>
                <a:lnTo>
                  <a:pt x="21544" y="1233"/>
                </a:lnTo>
                <a:lnTo>
                  <a:pt x="21374" y="938"/>
                </a:lnTo>
                <a:lnTo>
                  <a:pt x="21036" y="670"/>
                </a:lnTo>
                <a:lnTo>
                  <a:pt x="20641" y="456"/>
                </a:lnTo>
                <a:lnTo>
                  <a:pt x="20134" y="241"/>
                </a:lnTo>
                <a:lnTo>
                  <a:pt x="19570" y="107"/>
                </a:lnTo>
                <a:lnTo>
                  <a:pt x="19005" y="27"/>
                </a:lnTo>
                <a:lnTo>
                  <a:pt x="18329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問題與動機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446370" y="1580860"/>
            <a:ext cx="5565790" cy="3007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85725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CC00"/>
              </a:buClr>
              <a:buSzPts val="135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依據主計處統計，近十年物價指數上漲    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CC00"/>
              </a:buClr>
              <a:buSzPts val="135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近百分之十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5725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9900"/>
              </a:buClr>
              <a:buSzPts val="135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電子優惠卷沒有有效統整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85725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AB7921"/>
              </a:buClr>
              <a:buSzPts val="1350"/>
              <a:buChar char="◉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優惠卷省下的錢容易被使用者忽略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 b="29173" l="44364" r="43977" t="25351"/>
          <a:stretch/>
        </p:blipFill>
        <p:spPr>
          <a:xfrm>
            <a:off x="6952560" y="1270788"/>
            <a:ext cx="1065950" cy="2338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3"/>
          <p:cNvGrpSpPr/>
          <p:nvPr/>
        </p:nvGrpSpPr>
        <p:grpSpPr>
          <a:xfrm>
            <a:off x="916485" y="991573"/>
            <a:ext cx="230253" cy="247498"/>
            <a:chOff x="-1" y="14"/>
            <a:chExt cx="230251" cy="247496"/>
          </a:xfrm>
        </p:grpSpPr>
        <p:sp>
          <p:nvSpPr>
            <p:cNvPr id="88" name="Google Shape;88;p3"/>
            <p:cNvSpPr/>
            <p:nvPr/>
          </p:nvSpPr>
          <p:spPr>
            <a:xfrm>
              <a:off x="-1" y="14"/>
              <a:ext cx="177677" cy="187071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629" y="21721"/>
              <a:ext cx="136418" cy="143657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0891" y="43428"/>
              <a:ext cx="47778" cy="502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43303" y="156329"/>
              <a:ext cx="86947" cy="91181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3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5649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問題解析-市場趨勢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"/>
          <p:cNvSpPr txBox="1"/>
          <p:nvPr>
            <p:ph idx="1" type="body"/>
          </p:nvPr>
        </p:nvSpPr>
        <p:spPr>
          <a:xfrm>
            <a:off x="827584" y="1388729"/>
            <a:ext cx="1551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270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Helvetica Neue"/>
              <a:buChar char="◉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趨勢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4"/>
          <p:cNvGrpSpPr/>
          <p:nvPr/>
        </p:nvGrpSpPr>
        <p:grpSpPr>
          <a:xfrm>
            <a:off x="916485" y="991573"/>
            <a:ext cx="230253" cy="247498"/>
            <a:chOff x="-1" y="14"/>
            <a:chExt cx="230251" cy="247496"/>
          </a:xfrm>
        </p:grpSpPr>
        <p:sp>
          <p:nvSpPr>
            <p:cNvPr id="101" name="Google Shape;101;p4"/>
            <p:cNvSpPr/>
            <p:nvPr/>
          </p:nvSpPr>
          <p:spPr>
            <a:xfrm>
              <a:off x="-1" y="14"/>
              <a:ext cx="177677" cy="187071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0629" y="21721"/>
              <a:ext cx="136418" cy="143657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0891" y="43428"/>
              <a:ext cx="47778" cy="50293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43303" y="156329"/>
              <a:ext cx="86947" cy="91181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4"/>
          <p:cNvSpPr txBox="1"/>
          <p:nvPr/>
        </p:nvSpPr>
        <p:spPr>
          <a:xfrm>
            <a:off x="912000" y="1949429"/>
            <a:ext cx="73296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根據SmartＭ的研究，84%的消費者會受折價卷影響選擇商店，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35％消費者會在下一年增加搜尋優惠卷的次數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1385668" y="867461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問題解析-市場趨勢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8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113" name="Google Shape;113;p8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725" y="1409818"/>
            <a:ext cx="6509348" cy="3480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5433725" y="2402400"/>
            <a:ext cx="1322100" cy="2649000"/>
          </a:xfrm>
          <a:prstGeom prst="rect">
            <a:avLst/>
          </a:prstGeom>
          <a:noFill/>
          <a:ln cap="flat" cmpd="sng" w="76200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/>
          <p:nvPr/>
        </p:nvSpPr>
        <p:spPr>
          <a:xfrm>
            <a:off x="5649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解決方案-概況</a:t>
            </a:r>
            <a:endParaRPr b="0"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6"/>
          <p:cNvGrpSpPr/>
          <p:nvPr/>
        </p:nvGrpSpPr>
        <p:grpSpPr>
          <a:xfrm>
            <a:off x="911709" y="1019554"/>
            <a:ext cx="219242" cy="239358"/>
            <a:chOff x="-1" y="12"/>
            <a:chExt cx="219240" cy="239356"/>
          </a:xfrm>
        </p:grpSpPr>
        <p:sp>
          <p:nvSpPr>
            <p:cNvPr id="127" name="Google Shape;127;p6"/>
            <p:cNvSpPr/>
            <p:nvPr/>
          </p:nvSpPr>
          <p:spPr>
            <a:xfrm>
              <a:off x="-1" y="11728"/>
              <a:ext cx="208116" cy="227640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6364" y="12"/>
              <a:ext cx="202875" cy="222660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" name="Google Shape;129;p6"/>
            <p:cNvCxnSpPr/>
            <p:nvPr/>
          </p:nvCxnSpPr>
          <p:spPr>
            <a:xfrm flipH="1">
              <a:off x="49737" y="157329"/>
              <a:ext cx="71988" cy="1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6"/>
            <p:cNvCxnSpPr/>
            <p:nvPr/>
          </p:nvCxnSpPr>
          <p:spPr>
            <a:xfrm rot="10800000">
              <a:off x="49737" y="130973"/>
              <a:ext cx="137432" cy="1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6"/>
            <p:cNvCxnSpPr/>
            <p:nvPr/>
          </p:nvCxnSpPr>
          <p:spPr>
            <a:xfrm rot="10800000">
              <a:off x="49737" y="104304"/>
              <a:ext cx="137432" cy="1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6"/>
            <p:cNvCxnSpPr/>
            <p:nvPr/>
          </p:nvCxnSpPr>
          <p:spPr>
            <a:xfrm rot="10800000">
              <a:off x="49737" y="77648"/>
              <a:ext cx="137432" cy="1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p6"/>
            <p:cNvSpPr/>
            <p:nvPr/>
          </p:nvSpPr>
          <p:spPr>
            <a:xfrm>
              <a:off x="174082" y="12"/>
              <a:ext cx="45157" cy="40430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6"/>
          <p:cNvSpPr txBox="1"/>
          <p:nvPr/>
        </p:nvSpPr>
        <p:spPr>
          <a:xfrm>
            <a:off x="995025" y="1358275"/>
            <a:ext cx="62928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911700" y="1431950"/>
            <a:ext cx="78393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1651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◉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透過記帳跟優惠券的</a:t>
            </a:r>
            <a:r>
              <a:rPr lang="en-US" sz="2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結合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，讓記帳不僅只有紀錄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花費而已，而是讓使用者可以透過</a:t>
            </a:r>
            <a:r>
              <a:rPr lang="en-US" sz="2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使用優惠券省   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錢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，並且將省下來的這筆金額</a:t>
            </a:r>
            <a:r>
              <a:rPr lang="en-US" sz="2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顯示給使用者看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解決方案-系統架構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143" name="Google Shape;143;p16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" name="Google Shape;145;p16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16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16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6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16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16"/>
          <p:cNvSpPr txBox="1"/>
          <p:nvPr/>
        </p:nvSpPr>
        <p:spPr>
          <a:xfrm>
            <a:off x="995025" y="1358275"/>
            <a:ext cx="62928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225" y="1358275"/>
            <a:ext cx="8165425" cy="378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6997725" y="3385625"/>
            <a:ext cx="1449300" cy="435600"/>
          </a:xfrm>
          <a:prstGeom prst="ellipse">
            <a:avLst/>
          </a:prstGeom>
          <a:noFill/>
          <a:ln cap="flat" cmpd="sng" w="28575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6997725" y="2950025"/>
            <a:ext cx="1449300" cy="435600"/>
          </a:xfrm>
          <a:prstGeom prst="ellipse">
            <a:avLst/>
          </a:prstGeom>
          <a:noFill/>
          <a:ln cap="flat" cmpd="sng" w="28575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4867825" y="2950025"/>
            <a:ext cx="1449300" cy="435600"/>
          </a:xfrm>
          <a:prstGeom prst="ellipse">
            <a:avLst/>
          </a:prstGeom>
          <a:noFill/>
          <a:ln cap="flat" cmpd="sng" w="28575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763525" y="2514425"/>
            <a:ext cx="1449300" cy="435600"/>
          </a:xfrm>
          <a:prstGeom prst="ellipse">
            <a:avLst/>
          </a:prstGeom>
          <a:noFill/>
          <a:ln cap="flat" cmpd="sng" w="28575">
            <a:solidFill>
              <a:srgbClr val="FFCD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429600" y="921430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344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解決方案-系統架構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17"/>
          <p:cNvGrpSpPr/>
          <p:nvPr/>
        </p:nvGrpSpPr>
        <p:grpSpPr>
          <a:xfrm>
            <a:off x="911709" y="1019554"/>
            <a:ext cx="219243" cy="239380"/>
            <a:chOff x="-1" y="12"/>
            <a:chExt cx="219243" cy="239380"/>
          </a:xfrm>
        </p:grpSpPr>
        <p:sp>
          <p:nvSpPr>
            <p:cNvPr id="163" name="Google Shape;163;p17"/>
            <p:cNvSpPr/>
            <p:nvPr/>
          </p:nvSpPr>
          <p:spPr>
            <a:xfrm>
              <a:off x="-1" y="11728"/>
              <a:ext cx="208116" cy="227664"/>
            </a:xfrm>
            <a:custGeom>
              <a:rect b="b" l="l" r="r" t="t"/>
              <a:pathLst>
                <a:path extrusionOk="0" h="21600" w="21600">
                  <a:moveTo>
                    <a:pt x="21600" y="20349"/>
                  </a:moveTo>
                  <a:lnTo>
                    <a:pt x="21567" y="20543"/>
                  </a:lnTo>
                  <a:lnTo>
                    <a:pt x="21498" y="20738"/>
                  </a:lnTo>
                  <a:lnTo>
                    <a:pt x="21362" y="20961"/>
                  </a:lnTo>
                  <a:lnTo>
                    <a:pt x="21193" y="21155"/>
                  </a:lnTo>
                  <a:lnTo>
                    <a:pt x="20989" y="21321"/>
                  </a:lnTo>
                  <a:lnTo>
                    <a:pt x="20751" y="21461"/>
                  </a:lnTo>
                  <a:lnTo>
                    <a:pt x="20547" y="21573"/>
                  </a:lnTo>
                  <a:lnTo>
                    <a:pt x="20309" y="21600"/>
                  </a:lnTo>
                  <a:lnTo>
                    <a:pt x="1427" y="21600"/>
                  </a:lnTo>
                  <a:lnTo>
                    <a:pt x="1189" y="21573"/>
                  </a:lnTo>
                  <a:lnTo>
                    <a:pt x="951" y="21461"/>
                  </a:lnTo>
                  <a:lnTo>
                    <a:pt x="714" y="21321"/>
                  </a:lnTo>
                  <a:lnTo>
                    <a:pt x="476" y="21155"/>
                  </a:lnTo>
                  <a:lnTo>
                    <a:pt x="305" y="20961"/>
                  </a:lnTo>
                  <a:lnTo>
                    <a:pt x="137" y="20738"/>
                  </a:lnTo>
                  <a:lnTo>
                    <a:pt x="35" y="20543"/>
                  </a:lnTo>
                  <a:lnTo>
                    <a:pt x="0" y="20349"/>
                  </a:lnTo>
                  <a:lnTo>
                    <a:pt x="0" y="1001"/>
                  </a:lnTo>
                  <a:lnTo>
                    <a:pt x="35" y="806"/>
                  </a:lnTo>
                  <a:lnTo>
                    <a:pt x="137" y="639"/>
                  </a:lnTo>
                  <a:lnTo>
                    <a:pt x="272" y="473"/>
                  </a:lnTo>
                  <a:lnTo>
                    <a:pt x="476" y="306"/>
                  </a:lnTo>
                  <a:lnTo>
                    <a:pt x="679" y="195"/>
                  </a:lnTo>
                  <a:lnTo>
                    <a:pt x="918" y="83"/>
                  </a:lnTo>
                  <a:lnTo>
                    <a:pt x="1155" y="27"/>
                  </a:lnTo>
                  <a:lnTo>
                    <a:pt x="13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6364" y="12"/>
              <a:ext cx="202878" cy="222642"/>
            </a:xfrm>
            <a:custGeom>
              <a:rect b="b" l="l" r="r" t="t"/>
              <a:pathLst>
                <a:path extrusionOk="0" h="21600" w="21600">
                  <a:moveTo>
                    <a:pt x="21600" y="3922"/>
                  </a:moveTo>
                  <a:lnTo>
                    <a:pt x="21600" y="20690"/>
                  </a:lnTo>
                  <a:lnTo>
                    <a:pt x="21566" y="20860"/>
                  </a:lnTo>
                  <a:lnTo>
                    <a:pt x="21496" y="21032"/>
                  </a:lnTo>
                  <a:lnTo>
                    <a:pt x="21425" y="21173"/>
                  </a:lnTo>
                  <a:lnTo>
                    <a:pt x="21287" y="21315"/>
                  </a:lnTo>
                  <a:lnTo>
                    <a:pt x="21112" y="21430"/>
                  </a:lnTo>
                  <a:lnTo>
                    <a:pt x="20903" y="21515"/>
                  </a:lnTo>
                  <a:lnTo>
                    <a:pt x="20695" y="21571"/>
                  </a:lnTo>
                  <a:lnTo>
                    <a:pt x="20486" y="21600"/>
                  </a:lnTo>
                  <a:lnTo>
                    <a:pt x="1114" y="21600"/>
                  </a:lnTo>
                  <a:lnTo>
                    <a:pt x="905" y="21571"/>
                  </a:lnTo>
                  <a:lnTo>
                    <a:pt x="697" y="21515"/>
                  </a:lnTo>
                  <a:lnTo>
                    <a:pt x="488" y="21430"/>
                  </a:lnTo>
                  <a:lnTo>
                    <a:pt x="313" y="21315"/>
                  </a:lnTo>
                  <a:lnTo>
                    <a:pt x="175" y="21173"/>
                  </a:lnTo>
                  <a:lnTo>
                    <a:pt x="104" y="21032"/>
                  </a:lnTo>
                  <a:lnTo>
                    <a:pt x="34" y="20860"/>
                  </a:lnTo>
                  <a:lnTo>
                    <a:pt x="0" y="20690"/>
                  </a:lnTo>
                  <a:lnTo>
                    <a:pt x="0" y="909"/>
                  </a:lnTo>
                  <a:lnTo>
                    <a:pt x="34" y="711"/>
                  </a:lnTo>
                  <a:lnTo>
                    <a:pt x="104" y="540"/>
                  </a:lnTo>
                  <a:lnTo>
                    <a:pt x="175" y="398"/>
                  </a:lnTo>
                  <a:lnTo>
                    <a:pt x="313" y="256"/>
                  </a:lnTo>
                  <a:lnTo>
                    <a:pt x="488" y="142"/>
                  </a:lnTo>
                  <a:lnTo>
                    <a:pt x="697" y="57"/>
                  </a:lnTo>
                  <a:lnTo>
                    <a:pt x="905" y="0"/>
                  </a:lnTo>
                  <a:lnTo>
                    <a:pt x="1679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" name="Google Shape;165;p17"/>
            <p:cNvCxnSpPr/>
            <p:nvPr/>
          </p:nvCxnSpPr>
          <p:spPr>
            <a:xfrm rot="10800000">
              <a:off x="49725" y="157329"/>
              <a:ext cx="720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>
              <a:off x="49769" y="130974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10800000">
              <a:off x="49769" y="104305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10800000">
              <a:off x="49769" y="77649"/>
              <a:ext cx="137400" cy="0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17"/>
            <p:cNvSpPr/>
            <p:nvPr/>
          </p:nvSpPr>
          <p:spPr>
            <a:xfrm>
              <a:off x="174082" y="12"/>
              <a:ext cx="45144" cy="40446"/>
            </a:xfrm>
            <a:custGeom>
              <a:rect b="b" l="l" r="r" t="t"/>
              <a:pathLst>
                <a:path extrusionOk="0" h="21600" w="21600">
                  <a:moveTo>
                    <a:pt x="0" y="16587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5006" y="21600"/>
                  </a:lnTo>
                  <a:lnTo>
                    <a:pt x="3914" y="21439"/>
                  </a:lnTo>
                  <a:lnTo>
                    <a:pt x="2976" y="21131"/>
                  </a:lnTo>
                  <a:lnTo>
                    <a:pt x="2191" y="20662"/>
                  </a:lnTo>
                  <a:lnTo>
                    <a:pt x="1407" y="20032"/>
                  </a:lnTo>
                  <a:lnTo>
                    <a:pt x="784" y="19409"/>
                  </a:lnTo>
                  <a:lnTo>
                    <a:pt x="315" y="18470"/>
                  </a:lnTo>
                  <a:lnTo>
                    <a:pt x="0" y="17532"/>
                  </a:lnTo>
                  <a:lnTo>
                    <a:pt x="0" y="1658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7"/>
          <p:cNvSpPr txBox="1"/>
          <p:nvPr/>
        </p:nvSpPr>
        <p:spPr>
          <a:xfrm>
            <a:off x="622250" y="1434091"/>
            <a:ext cx="76272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642916" y="4573841"/>
            <a:ext cx="37527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i="0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由表單統計後的結果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400" y="1258925"/>
            <a:ext cx="4694901" cy="36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1500" y="2127900"/>
            <a:ext cx="1646975" cy="11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3708475" y="2628175"/>
            <a:ext cx="516000" cy="2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3789100" y="2257325"/>
            <a:ext cx="783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網路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a7118ea53_0_19"/>
          <p:cNvSpPr txBox="1"/>
          <p:nvPr>
            <p:ph type="title"/>
          </p:nvPr>
        </p:nvSpPr>
        <p:spPr>
          <a:xfrm>
            <a:off x="1381250" y="922675"/>
            <a:ext cx="3874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b="0" lang="en-US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過濾分析-爬蟲網站</a:t>
            </a:r>
            <a:endParaRPr b="0">
              <a:solidFill>
                <a:srgbClr val="AB7A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g5a7118ea53_0_19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183" name="Google Shape;183;g5a7118ea53_0_19"/>
            <p:cNvSpPr/>
            <p:nvPr/>
          </p:nvSpPr>
          <p:spPr>
            <a:xfrm>
              <a:off x="-1" y="14"/>
              <a:ext cx="177660" cy="187056"/>
            </a:xfrm>
            <a:custGeom>
              <a:rect b="b" l="l" r="r" t="t"/>
              <a:pathLst>
                <a:path extrusionOk="0" h="21600" w="2160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5a7118ea53_0_19"/>
            <p:cNvSpPr/>
            <p:nvPr/>
          </p:nvSpPr>
          <p:spPr>
            <a:xfrm>
              <a:off x="20629" y="21721"/>
              <a:ext cx="136404" cy="143640"/>
            </a:xfrm>
            <a:custGeom>
              <a:rect b="b" l="l" r="r" t="t"/>
              <a:pathLst>
                <a:path extrusionOk="0" h="21600" w="2160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5a7118ea53_0_19"/>
            <p:cNvSpPr/>
            <p:nvPr/>
          </p:nvSpPr>
          <p:spPr>
            <a:xfrm>
              <a:off x="40891" y="43428"/>
              <a:ext cx="47790" cy="5027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5a7118ea53_0_19"/>
            <p:cNvSpPr/>
            <p:nvPr/>
          </p:nvSpPr>
          <p:spPr>
            <a:xfrm>
              <a:off x="143303" y="156329"/>
              <a:ext cx="86940" cy="91206"/>
            </a:xfrm>
            <a:custGeom>
              <a:rect b="b" l="l" r="r" t="t"/>
              <a:pathLst>
                <a:path extrusionOk="0" h="21600" w="2160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7" name="Google Shape;187;g5a7118ea53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850" y="1498050"/>
            <a:ext cx="6319798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5a7118ea53_0_19"/>
          <p:cNvSpPr txBox="1"/>
          <p:nvPr>
            <p:ph idx="12" type="sldNum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Viol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Viol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